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66CD51-9A27-FA54-3D98-206403BADC47}" name="Gemma Leamy" initials="GL" userId="S::gemma.leamy@brightcarbon.com::52147766-2514-4985-a03f-9a5ab9903cc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lipa Proctor" initials="PP" lastIdx="20" clrIdx="0">
    <p:extLst>
      <p:ext uri="{19B8F6BF-5375-455C-9EA6-DF929625EA0E}">
        <p15:presenceInfo xmlns:p15="http://schemas.microsoft.com/office/powerpoint/2012/main" userId="S::phillipa.j.proctor@gsk.com::89c9a551-41cc-4b36-94e0-1b4cdd34c937" providerId="AD"/>
      </p:ext>
    </p:extLst>
  </p:cmAuthor>
  <p:cmAuthor id="2" name="Gemma Leamy" initials="GL" lastIdx="6" clrIdx="1">
    <p:extLst>
      <p:ext uri="{19B8F6BF-5375-455C-9EA6-DF929625EA0E}">
        <p15:presenceInfo xmlns:p15="http://schemas.microsoft.com/office/powerpoint/2012/main" userId="S::gemma.leamy@brightcarbon.com::52147766-2514-4985-a03f-9a5ab9903c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0"/>
    <p:restoredTop sz="96327"/>
  </p:normalViewPr>
  <p:slideViewPr>
    <p:cSldViewPr snapToGrid="0">
      <p:cViewPr>
        <p:scale>
          <a:sx n="163" d="100"/>
          <a:sy n="163" d="100"/>
        </p:scale>
        <p:origin x="270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02/03/2023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79B60-1587-941E-A723-1C3CC5C0E0E2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1A09A-E74F-DDD9-A7A4-4FD32035AC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 March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rm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2 March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rm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489211"/>
                </a:lnTo>
                <a:lnTo>
                  <a:pt x="26638" y="1402309"/>
                </a:lnTo>
                <a:cubicBezTo>
                  <a:pt x="160159" y="1094053"/>
                  <a:pt x="469438" y="948270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C8841-B149-2334-AF59-5558F485A75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C205A4-821A-253A-297E-0360320A4D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2EFE5-F00A-570F-E85D-A9685EA918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2 March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 March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 March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2 March 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 March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rm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F316B-6E9C-D66E-FE22-B1647791881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4B35B0-1B56-815F-BA6C-0E89CBE6AA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B53D05A-F4B0-150E-FE9F-AB4DED2667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 March 2023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2 March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 March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2 March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 March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2 March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78" r:id="rId28"/>
    <p:sldLayoutId id="2147483762" r:id="rId29"/>
    <p:sldLayoutId id="2147483764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0EE7C11-1E4E-ADA5-AF01-C245E93F4DD4}"/>
              </a:ext>
            </a:extLst>
          </p:cNvPr>
          <p:cNvSpPr/>
          <p:nvPr/>
        </p:nvSpPr>
        <p:spPr bwMode="auto">
          <a:xfrm>
            <a:off x="3286501" y="1202635"/>
            <a:ext cx="5191577" cy="40495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D407B-A8E2-0031-BB54-365FCDA4B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032C5-10C7-2E21-1318-3F7E3BBCBB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0B473-A065-B7E9-32EB-8F53AD22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mTPA</a:t>
            </a:r>
            <a:r>
              <a:rPr lang="en-US" dirty="0"/>
              <a:t>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C3CF17-DCD3-BC11-F726-B1753E549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Target Pharmacology assessment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60B223-DBCE-02DD-E9AE-6B1510F0C775}"/>
              </a:ext>
            </a:extLst>
          </p:cNvPr>
          <p:cNvSpPr/>
          <p:nvPr/>
        </p:nvSpPr>
        <p:spPr bwMode="auto">
          <a:xfrm>
            <a:off x="4706840" y="3376246"/>
            <a:ext cx="935868" cy="10654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600" b="1" kern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C4FCCA-2E7F-4B06-E092-1EA7BA8DEC68}"/>
              </a:ext>
            </a:extLst>
          </p:cNvPr>
          <p:cNvCxnSpPr>
            <a:cxnSpLocks/>
          </p:cNvCxnSpPr>
          <p:nvPr/>
        </p:nvCxnSpPr>
        <p:spPr>
          <a:xfrm>
            <a:off x="3792440" y="3908983"/>
            <a:ext cx="9144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1BB143-D6C6-C570-E428-FED00716A0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42708" y="390898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91D34A-DB07-FF4F-AD7F-90E8CD1FADE0}"/>
              </a:ext>
            </a:extLst>
          </p:cNvPr>
          <p:cNvSpPr txBox="1"/>
          <p:nvPr/>
        </p:nvSpPr>
        <p:spPr>
          <a:xfrm>
            <a:off x="3792440" y="3388477"/>
            <a:ext cx="716412" cy="28346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33D39-DB17-B684-7FC2-582A0B1C4011}"/>
              </a:ext>
            </a:extLst>
          </p:cNvPr>
          <p:cNvSpPr txBox="1"/>
          <p:nvPr/>
        </p:nvSpPr>
        <p:spPr>
          <a:xfrm>
            <a:off x="5675915" y="3359151"/>
            <a:ext cx="935868" cy="28346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4A6FF-999F-1207-8067-D2DBF2C46592}"/>
              </a:ext>
            </a:extLst>
          </p:cNvPr>
          <p:cNvSpPr txBox="1"/>
          <p:nvPr/>
        </p:nvSpPr>
        <p:spPr>
          <a:xfrm>
            <a:off x="3647314" y="4024334"/>
            <a:ext cx="1560667" cy="17875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F840C-0166-F369-9D3E-B2428E163F52}"/>
              </a:ext>
            </a:extLst>
          </p:cNvPr>
          <p:cNvSpPr txBox="1"/>
          <p:nvPr/>
        </p:nvSpPr>
        <p:spPr>
          <a:xfrm>
            <a:off x="5675915" y="4001326"/>
            <a:ext cx="1560667" cy="17875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Degradation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F91E1-CAC7-52D2-4BE0-DA9550F2A293}"/>
              </a:ext>
            </a:extLst>
          </p:cNvPr>
          <p:cNvSpPr txBox="1"/>
          <p:nvPr/>
        </p:nvSpPr>
        <p:spPr>
          <a:xfrm>
            <a:off x="4394440" y="4133794"/>
            <a:ext cx="1560667" cy="17875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Cells, Tissues, Proteins or Biomolecules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E29FA-BE05-16AF-D13B-2A54284BFFDC}"/>
              </a:ext>
            </a:extLst>
          </p:cNvPr>
          <p:cNvCxnSpPr>
            <a:cxnSpLocks/>
          </p:cNvCxnSpPr>
          <p:nvPr/>
        </p:nvCxnSpPr>
        <p:spPr>
          <a:xfrm>
            <a:off x="4394440" y="3257898"/>
            <a:ext cx="0" cy="623729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576AF6-0854-ED61-4E79-68D1461A995F}"/>
              </a:ext>
            </a:extLst>
          </p:cNvPr>
          <p:cNvSpPr txBox="1"/>
          <p:nvPr/>
        </p:nvSpPr>
        <p:spPr>
          <a:xfrm>
            <a:off x="3593582" y="2892978"/>
            <a:ext cx="1601715" cy="52624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Drug inhibits formation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50DCB6-5BA5-10A9-21CE-38B1FC780A54}"/>
              </a:ext>
            </a:extLst>
          </p:cNvPr>
          <p:cNvGrpSpPr/>
          <p:nvPr/>
        </p:nvGrpSpPr>
        <p:grpSpPr>
          <a:xfrm>
            <a:off x="3465869" y="2906239"/>
            <a:ext cx="326571" cy="343366"/>
            <a:chOff x="1011382" y="1636347"/>
            <a:chExt cx="326571" cy="34336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2D7C2D-FD77-3D83-A571-654D2DBD52E9}"/>
                </a:ext>
              </a:extLst>
            </p:cNvPr>
            <p:cNvSpPr/>
            <p:nvPr/>
          </p:nvSpPr>
          <p:spPr bwMode="auto">
            <a:xfrm>
              <a:off x="1011382" y="1756726"/>
              <a:ext cx="227110" cy="22298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US" sz="1600" kern="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86F0A1-506E-3B19-FBC7-646FC13A9A72}"/>
                </a:ext>
              </a:extLst>
            </p:cNvPr>
            <p:cNvSpPr/>
            <p:nvPr/>
          </p:nvSpPr>
          <p:spPr bwMode="auto">
            <a:xfrm>
              <a:off x="1110843" y="1636347"/>
              <a:ext cx="227110" cy="222987"/>
            </a:xfrm>
            <a:prstGeom prst="ellipse">
              <a:avLst/>
            </a:prstGeom>
            <a:solidFill>
              <a:srgbClr val="FFFF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US" sz="1600" kern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CBDD61A-0525-9011-A451-CBAD8B258BC6}"/>
              </a:ext>
            </a:extLst>
          </p:cNvPr>
          <p:cNvSpPr txBox="1"/>
          <p:nvPr/>
        </p:nvSpPr>
        <p:spPr>
          <a:xfrm>
            <a:off x="3692979" y="4692809"/>
            <a:ext cx="4522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mechanistic pharmacodynamic model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with “sufficient details” to simulate clinical outcome of interest whenever possible.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6830-DFA6-27FA-5273-71006ABF9D91}"/>
              </a:ext>
            </a:extLst>
          </p:cNvPr>
          <p:cNvSpPr txBox="1"/>
          <p:nvPr/>
        </p:nvSpPr>
        <p:spPr>
          <a:xfrm>
            <a:off x="606287" y="1292087"/>
            <a:ext cx="2176670" cy="49103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Mode 0 Analysis: </a:t>
            </a:r>
            <a:r>
              <a:rPr lang="en-US" sz="1200" dirty="0"/>
              <a:t>Best case scenario. For simple model shown here what would be impact of constant 100 % inhibition of protein P on clinical outcome </a:t>
            </a:r>
            <a:r>
              <a:rPr lang="en-US" sz="1200" b="1" dirty="0"/>
              <a:t>A of interest</a:t>
            </a:r>
            <a:r>
              <a:rPr lang="en-US" sz="1200" dirty="0"/>
              <a:t>.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C6BD72-5951-F4F7-08DD-E98D2DA5ACEA}"/>
              </a:ext>
            </a:extLst>
          </p:cNvPr>
          <p:cNvSpPr/>
          <p:nvPr/>
        </p:nvSpPr>
        <p:spPr bwMode="auto">
          <a:xfrm>
            <a:off x="6928375" y="2439508"/>
            <a:ext cx="935868" cy="10654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600" b="1" kern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60806-A01E-9FB8-8DE0-139F7577838E}"/>
              </a:ext>
            </a:extLst>
          </p:cNvPr>
          <p:cNvSpPr txBox="1"/>
          <p:nvPr/>
        </p:nvSpPr>
        <p:spPr>
          <a:xfrm>
            <a:off x="6611783" y="3171010"/>
            <a:ext cx="1560667" cy="17875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Clinical outcome of interest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0425DC5-0FC3-10F6-741D-172AB60F34D0}"/>
              </a:ext>
            </a:extLst>
          </p:cNvPr>
          <p:cNvSpPr/>
          <p:nvPr/>
        </p:nvSpPr>
        <p:spPr bwMode="auto">
          <a:xfrm>
            <a:off x="4833076" y="1728672"/>
            <a:ext cx="935868" cy="10654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600" b="1" kern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B3231B-3430-6728-7B11-1D8BD23935FC}"/>
              </a:ext>
            </a:extLst>
          </p:cNvPr>
          <p:cNvSpPr txBox="1"/>
          <p:nvPr/>
        </p:nvSpPr>
        <p:spPr>
          <a:xfrm>
            <a:off x="4249640" y="2510040"/>
            <a:ext cx="1560667" cy="17875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Cells, Tissues, Proteins or Biomolecules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45633-52BE-F8D3-CCF8-70E148D9FE3F}"/>
              </a:ext>
            </a:extLst>
          </p:cNvPr>
          <p:cNvSpPr txBox="1"/>
          <p:nvPr/>
        </p:nvSpPr>
        <p:spPr>
          <a:xfrm>
            <a:off x="625671" y="2665178"/>
            <a:ext cx="1785674" cy="62397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sz="800" dirty="0"/>
              <a:t>Quick target quality assessment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sz="800" dirty="0"/>
              <a:t>Help </a:t>
            </a:r>
            <a:r>
              <a:rPr lang="en-US" sz="800" dirty="0" err="1"/>
              <a:t>indentify</a:t>
            </a:r>
            <a:r>
              <a:rPr lang="en-US" sz="800" dirty="0"/>
              <a:t> knowledge gaps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EE90F7-0DA5-784F-321F-0556FDDB6E98}"/>
              </a:ext>
            </a:extLst>
          </p:cNvPr>
          <p:cNvCxnSpPr>
            <a:cxnSpLocks/>
          </p:cNvCxnSpPr>
          <p:nvPr/>
        </p:nvCxnSpPr>
        <p:spPr>
          <a:xfrm>
            <a:off x="4795954" y="1316027"/>
            <a:ext cx="347237" cy="4319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A114E7-847F-A796-D889-C06FF747F21B}"/>
              </a:ext>
            </a:extLst>
          </p:cNvPr>
          <p:cNvCxnSpPr>
            <a:cxnSpLocks/>
          </p:cNvCxnSpPr>
          <p:nvPr/>
        </p:nvCxnSpPr>
        <p:spPr>
          <a:xfrm>
            <a:off x="5749452" y="2540858"/>
            <a:ext cx="413259" cy="560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F3FA34E-B5EE-7675-2431-8BBC73E64B24}"/>
              </a:ext>
            </a:extLst>
          </p:cNvPr>
          <p:cNvCxnSpPr>
            <a:stCxn id="26" idx="3"/>
            <a:endCxn id="24" idx="0"/>
          </p:cNvCxnSpPr>
          <p:nvPr/>
        </p:nvCxnSpPr>
        <p:spPr>
          <a:xfrm>
            <a:off x="5768944" y="2261409"/>
            <a:ext cx="1627365" cy="17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91E4944-0BD7-E9CD-8711-6FA10F4CF582}"/>
              </a:ext>
            </a:extLst>
          </p:cNvPr>
          <p:cNvCxnSpPr>
            <a:stCxn id="8" idx="2"/>
            <a:endCxn id="24" idx="2"/>
          </p:cNvCxnSpPr>
          <p:nvPr/>
        </p:nvCxnSpPr>
        <p:spPr>
          <a:xfrm rot="5400000" flipH="1" flipV="1">
            <a:off x="5817172" y="2862583"/>
            <a:ext cx="936738" cy="2221535"/>
          </a:xfrm>
          <a:prstGeom prst="bentConnector3">
            <a:avLst>
              <a:gd name="adj1" fmla="val -244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7737B-F1C9-D82B-14E9-A4E73F629C96}"/>
              </a:ext>
            </a:extLst>
          </p:cNvPr>
          <p:cNvGrpSpPr/>
          <p:nvPr/>
        </p:nvGrpSpPr>
        <p:grpSpPr>
          <a:xfrm>
            <a:off x="795743" y="4227573"/>
            <a:ext cx="2645464" cy="2325625"/>
            <a:chOff x="244566" y="1224393"/>
            <a:chExt cx="2714503" cy="174421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C8B0C4-345E-48D1-9985-E32EFCCA0B45}"/>
                </a:ext>
              </a:extLst>
            </p:cNvPr>
            <p:cNvSpPr txBox="1"/>
            <p:nvPr/>
          </p:nvSpPr>
          <p:spPr>
            <a:xfrm>
              <a:off x="244566" y="1224393"/>
              <a:ext cx="2714503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1200" b="1" dirty="0">
                  <a:solidFill>
                    <a:srgbClr val="92D050"/>
                  </a:solidFill>
                </a:rPr>
                <a:t>Mode 1 Analysis</a:t>
              </a:r>
              <a:r>
                <a:rPr lang="en-US" sz="1200" dirty="0">
                  <a:solidFill>
                    <a:srgbClr val="92D050"/>
                  </a:solidFill>
                </a:rPr>
                <a:t>: </a:t>
              </a:r>
              <a:r>
                <a:rPr lang="en-US" sz="1200" dirty="0"/>
                <a:t>Stimulate PD model with pulses of target engagement with</a:t>
              </a:r>
            </a:p>
            <a:p>
              <a:pPr algn="ctr">
                <a:buClr>
                  <a:schemeClr val="tx1"/>
                </a:buClr>
              </a:pPr>
              <a:r>
                <a:rPr lang="en-US" sz="1200" dirty="0"/>
                <a:t>varying magnitudes and durations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FC7535B-6377-9D92-233F-24EE9104837A}"/>
                </a:ext>
              </a:extLst>
            </p:cNvPr>
            <p:cNvGrpSpPr/>
            <p:nvPr/>
          </p:nvGrpSpPr>
          <p:grpSpPr>
            <a:xfrm>
              <a:off x="481594" y="2092348"/>
              <a:ext cx="2271860" cy="876264"/>
              <a:chOff x="481594" y="2092348"/>
              <a:chExt cx="2271860" cy="87626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C4EA66B-BEFB-CD35-16EE-F5B8B1CED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1594" y="2092348"/>
                <a:ext cx="1170533" cy="45724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F1877ED-2F67-3CCC-9EB5-95A211B90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520" y="2724751"/>
                <a:ext cx="1170533" cy="24386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B929BC0-DF74-E0E7-61D4-30CC18B22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2921" y="2190020"/>
                <a:ext cx="1170533" cy="140220"/>
              </a:xfrm>
              <a:prstGeom prst="rect">
                <a:avLst/>
              </a:prstGeom>
            </p:spPr>
          </p:pic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F5C424D-0DF0-D8B8-052D-24C0C73CFDC3}"/>
              </a:ext>
            </a:extLst>
          </p:cNvPr>
          <p:cNvSpPr txBox="1"/>
          <p:nvPr/>
        </p:nvSpPr>
        <p:spPr>
          <a:xfrm>
            <a:off x="5749452" y="1467411"/>
            <a:ext cx="1680064" cy="67703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7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dirty="0"/>
              <a:t>Start with PD model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3163C4-B7E7-B93C-6033-4242136737D3}"/>
              </a:ext>
            </a:extLst>
          </p:cNvPr>
          <p:cNvGrpSpPr/>
          <p:nvPr/>
        </p:nvGrpSpPr>
        <p:grpSpPr>
          <a:xfrm>
            <a:off x="9394454" y="1222077"/>
            <a:ext cx="2140138" cy="2069481"/>
            <a:chOff x="3620178" y="1482799"/>
            <a:chExt cx="2693090" cy="2159820"/>
          </a:xfrm>
        </p:grpSpPr>
        <p:sp>
          <p:nvSpPr>
            <p:cNvPr id="60" name="TextBox 58">
              <a:extLst>
                <a:ext uri="{FF2B5EF4-FFF2-40B4-BE49-F238E27FC236}">
                  <a16:creationId xmlns:a16="http://schemas.microsoft.com/office/drawing/2014/main" id="{EE2EFCF9-6524-1190-0C64-815749F5B33D}"/>
                </a:ext>
              </a:extLst>
            </p:cNvPr>
            <p:cNvSpPr txBox="1"/>
            <p:nvPr/>
          </p:nvSpPr>
          <p:spPr>
            <a:xfrm>
              <a:off x="4060401" y="1482799"/>
              <a:ext cx="1939274" cy="67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/>
              <a:r>
                <a:rPr lang="en-US" sz="1200" b="1" dirty="0">
                  <a:solidFill>
                    <a:srgbClr val="92D050"/>
                  </a:solidFill>
                </a:rPr>
                <a:t>Mode 2 Analysis: </a:t>
              </a:r>
              <a:r>
                <a:rPr lang="en-US" sz="1200" dirty="0"/>
                <a:t>Conduct virtual PK &amp; PD experiments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047B2C8-6F7E-293F-D9DA-2A1227B3B440}"/>
                </a:ext>
              </a:extLst>
            </p:cNvPr>
            <p:cNvGrpSpPr/>
            <p:nvPr/>
          </p:nvGrpSpPr>
          <p:grpSpPr>
            <a:xfrm>
              <a:off x="3620178" y="1907290"/>
              <a:ext cx="2693090" cy="1735329"/>
              <a:chOff x="3620178" y="1907290"/>
              <a:chExt cx="2693090" cy="173532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4803E4-619F-E9EF-7E89-F9D0D35E9FC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13805" y="2008964"/>
                <a:ext cx="1299463" cy="224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377"/>
                <a:r>
                  <a:rPr lang="en-US" sz="800" dirty="0">
                    <a:solidFill>
                      <a:prstClr val="black"/>
                    </a:solidFill>
                  </a:rPr>
                  <a:t>Predict PK profiles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93223406-36E0-F61E-A589-5FCF63EB2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0178" y="1907290"/>
                <a:ext cx="2576033" cy="1735329"/>
              </a:xfrm>
              <a:prstGeom prst="rect">
                <a:avLst/>
              </a:prstGeom>
            </p:spPr>
          </p:pic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1C4E640B-1000-AD5C-C426-FF5D16623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0240" y="3528980"/>
            <a:ext cx="1038720" cy="136458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EB073AE-B952-543F-86F3-A44FCCC1320D}"/>
              </a:ext>
            </a:extLst>
          </p:cNvPr>
          <p:cNvSpPr txBox="1">
            <a:spLocks noChangeAspect="1"/>
          </p:cNvSpPr>
          <p:nvPr/>
        </p:nvSpPr>
        <p:spPr>
          <a:xfrm>
            <a:off x="9458004" y="4950222"/>
            <a:ext cx="2045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800" dirty="0">
                <a:solidFill>
                  <a:prstClr val="black"/>
                </a:solidFill>
              </a:rPr>
              <a:t>virtual combinations of compound properties to probe the response of the PBPK/PD model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7B74DBD-B398-D606-5528-E45B9836DD27}"/>
              </a:ext>
            </a:extLst>
          </p:cNvPr>
          <p:cNvSpPr txBox="1"/>
          <p:nvPr/>
        </p:nvSpPr>
        <p:spPr>
          <a:xfrm>
            <a:off x="9194599" y="3691632"/>
            <a:ext cx="636970" cy="313279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err="1">
                <a:solidFill>
                  <a:srgbClr val="ED7D31">
                    <a:lumMod val="75000"/>
                  </a:srgbClr>
                </a:solidFill>
              </a:rPr>
              <a:t>logP</a:t>
            </a:r>
            <a:endParaRPr lang="en-US" sz="1200" kern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653620-1E83-932E-C0EE-4BEF92698E22}"/>
              </a:ext>
            </a:extLst>
          </p:cNvPr>
          <p:cNvSpPr txBox="1"/>
          <p:nvPr/>
        </p:nvSpPr>
        <p:spPr>
          <a:xfrm>
            <a:off x="10046212" y="4266038"/>
            <a:ext cx="566688" cy="229097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>
                <a:solidFill>
                  <a:srgbClr val="ED7D31">
                    <a:lumMod val="75000"/>
                  </a:srgbClr>
                </a:solidFill>
              </a:rPr>
              <a:t>BP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F985B4-20B4-B5C3-9F91-0E33CC570E5E}"/>
              </a:ext>
            </a:extLst>
          </p:cNvPr>
          <p:cNvSpPr txBox="1"/>
          <p:nvPr/>
        </p:nvSpPr>
        <p:spPr>
          <a:xfrm>
            <a:off x="9705907" y="3801515"/>
            <a:ext cx="636970" cy="316670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dirty="0" err="1">
                <a:solidFill>
                  <a:srgbClr val="ED7D31">
                    <a:lumMod val="75000"/>
                  </a:srgbClr>
                </a:solidFill>
              </a:rPr>
              <a:t>CL</a:t>
            </a:r>
            <a:r>
              <a:rPr lang="en-US" sz="1200" kern="0" baseline="-25000" dirty="0" err="1">
                <a:solidFill>
                  <a:srgbClr val="ED7D31">
                    <a:lumMod val="75000"/>
                  </a:srgbClr>
                </a:solidFill>
              </a:rPr>
              <a:t>int</a:t>
            </a:r>
            <a:endParaRPr lang="en-US" sz="1200" kern="0" baseline="-25000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DE0729-4978-C710-8A25-607303FA1F67}"/>
              </a:ext>
            </a:extLst>
          </p:cNvPr>
          <p:cNvSpPr txBox="1"/>
          <p:nvPr/>
        </p:nvSpPr>
        <p:spPr>
          <a:xfrm>
            <a:off x="8591001" y="3900988"/>
            <a:ext cx="739707" cy="316670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dirty="0" err="1">
                <a:solidFill>
                  <a:srgbClr val="ED7D31">
                    <a:lumMod val="75000"/>
                  </a:srgbClr>
                </a:solidFill>
              </a:rPr>
              <a:t>pKa</a:t>
            </a:r>
            <a:endParaRPr lang="en-US" sz="1200" kern="0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DD04FE-2D18-F1CD-DBE4-0206996A1FC3}"/>
              </a:ext>
            </a:extLst>
          </p:cNvPr>
          <p:cNvSpPr txBox="1"/>
          <p:nvPr/>
        </p:nvSpPr>
        <p:spPr>
          <a:xfrm>
            <a:off x="9071336" y="4554956"/>
            <a:ext cx="1491430" cy="316670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dirty="0">
                <a:solidFill>
                  <a:srgbClr val="ED7D31">
                    <a:lumMod val="75000"/>
                  </a:srgbClr>
                </a:solidFill>
              </a:rPr>
              <a:t>permeability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B55F9A-3361-EC05-A125-5228445ABFA9}"/>
              </a:ext>
            </a:extLst>
          </p:cNvPr>
          <p:cNvSpPr txBox="1"/>
          <p:nvPr/>
        </p:nvSpPr>
        <p:spPr>
          <a:xfrm>
            <a:off x="8946394" y="4295431"/>
            <a:ext cx="1137515" cy="212651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dirty="0">
                <a:solidFill>
                  <a:srgbClr val="ED7D31">
                    <a:lumMod val="75000"/>
                  </a:srgbClr>
                </a:solidFill>
              </a:rPr>
              <a:t>solubility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60ACFE-204D-D89D-7262-0FE791C0B091}"/>
              </a:ext>
            </a:extLst>
          </p:cNvPr>
          <p:cNvSpPr txBox="1"/>
          <p:nvPr/>
        </p:nvSpPr>
        <p:spPr>
          <a:xfrm>
            <a:off x="10339043" y="3848272"/>
            <a:ext cx="646732" cy="306107"/>
          </a:xfrm>
          <a:prstGeom prst="roundRect">
            <a:avLst>
              <a:gd name="adj" fmla="val 3611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buClr>
                <a:prstClr val="black"/>
              </a:buClr>
              <a:defRPr/>
            </a:pPr>
            <a:r>
              <a:rPr lang="en-US" sz="1200" kern="0" dirty="0" err="1">
                <a:solidFill>
                  <a:srgbClr val="ED7D31">
                    <a:lumMod val="75000"/>
                  </a:srgbClr>
                </a:solidFill>
              </a:rPr>
              <a:t>fup</a:t>
            </a:r>
            <a:endParaRPr lang="en-US" sz="1200" kern="0" dirty="0">
              <a:solidFill>
                <a:srgbClr val="ED7D31">
                  <a:lumMod val="75000"/>
                </a:srgbClr>
              </a:solidFill>
            </a:endParaRP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D46E0B-6215-9943-D1AB-BFF0DEAF52D6}"/>
              </a:ext>
            </a:extLst>
          </p:cNvPr>
          <p:cNvCxnSpPr>
            <a:endCxn id="54" idx="2"/>
          </p:cNvCxnSpPr>
          <p:nvPr/>
        </p:nvCxnSpPr>
        <p:spPr>
          <a:xfrm flipV="1">
            <a:off x="3102708" y="5252210"/>
            <a:ext cx="2779582" cy="838990"/>
          </a:xfrm>
          <a:prstGeom prst="bentConnector2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79E45350-FCDD-ECF7-D87D-C14D53675894}"/>
              </a:ext>
            </a:extLst>
          </p:cNvPr>
          <p:cNvCxnSpPr/>
          <p:nvPr/>
        </p:nvCxnSpPr>
        <p:spPr>
          <a:xfrm rot="10800000" flipV="1">
            <a:off x="8478078" y="2401932"/>
            <a:ext cx="847098" cy="441855"/>
          </a:xfrm>
          <a:prstGeom prst="bentConnector3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548EFC81-3DFC-2646-8566-943B3AEC16F1}"/>
              </a:ext>
            </a:extLst>
          </p:cNvPr>
          <p:cNvSpPr/>
          <p:nvPr/>
        </p:nvSpPr>
        <p:spPr bwMode="auto">
          <a:xfrm>
            <a:off x="9659319" y="2357593"/>
            <a:ext cx="2579335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Generate Virtual compounds to probe integrated PBPK-PD model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1F9F3F-732B-30D7-1211-75C5504112C8}"/>
              </a:ext>
            </a:extLst>
          </p:cNvPr>
          <p:cNvSpPr/>
          <p:nvPr/>
        </p:nvSpPr>
        <p:spPr bwMode="auto">
          <a:xfrm>
            <a:off x="6767627" y="2357280"/>
            <a:ext cx="2579335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Integrate PBPK/PK with PD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92DCE-B482-8C09-6395-1E1E613B07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63EFA-D38E-86DE-E427-51D9A4A39B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 March 2023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F48618-856A-38B8-68C9-5E532E22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EA70F-A750-D668-C31C-71CBCBE1A119}"/>
              </a:ext>
            </a:extLst>
          </p:cNvPr>
          <p:cNvSpPr/>
          <p:nvPr/>
        </p:nvSpPr>
        <p:spPr bwMode="auto">
          <a:xfrm>
            <a:off x="1750647" y="2063120"/>
            <a:ext cx="1781907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Create PD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79646-A933-E485-641F-759B408AFEAD}"/>
              </a:ext>
            </a:extLst>
          </p:cNvPr>
          <p:cNvSpPr/>
          <p:nvPr/>
        </p:nvSpPr>
        <p:spPr bwMode="auto">
          <a:xfrm>
            <a:off x="4486078" y="2063120"/>
            <a:ext cx="1781907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A4EA39-31AF-73C6-B44A-249FB46D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624" y="2654941"/>
            <a:ext cx="1055131" cy="1036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7FA4C8-270C-5D89-322B-C059116C4BB5}"/>
              </a:ext>
            </a:extLst>
          </p:cNvPr>
          <p:cNvSpPr txBox="1"/>
          <p:nvPr/>
        </p:nvSpPr>
        <p:spPr>
          <a:xfrm>
            <a:off x="827917" y="3326844"/>
            <a:ext cx="2934934" cy="64281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900" dirty="0"/>
              <a:t> Verify model</a:t>
            </a:r>
          </a:p>
          <a:p>
            <a:pPr algn="l"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900" dirty="0"/>
              <a:t> Check units</a:t>
            </a:r>
          </a:p>
          <a:p>
            <a:pPr algn="l"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900" dirty="0"/>
              <a:t> </a:t>
            </a:r>
            <a:r>
              <a:rPr lang="en-US" sz="900" b="1" dirty="0"/>
              <a:t>Add requirements </a:t>
            </a:r>
            <a:r>
              <a:rPr lang="en-US" sz="900" dirty="0"/>
              <a:t>like including TE species, </a:t>
            </a:r>
            <a:r>
              <a:rPr lang="en-US" sz="900" dirty="0" err="1"/>
              <a:t>cl_TE</a:t>
            </a:r>
            <a:r>
              <a:rPr lang="en-US" sz="900" dirty="0"/>
              <a:t> parameter etc. to leverage TPA scripts from </a:t>
            </a:r>
            <a:r>
              <a:rPr lang="en-US" sz="900" dirty="0" err="1"/>
              <a:t>tooolbox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B1EE1C-294B-1599-A79B-F19107F3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76" y="1715764"/>
            <a:ext cx="1140762" cy="609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2FE33-669E-BA52-40CD-C8789243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28" y="2162946"/>
            <a:ext cx="1140762" cy="32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9A7D21-B9D3-0AF5-5364-DBE06D0D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223" y="1900443"/>
            <a:ext cx="1140762" cy="186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5A474A-2E60-07CE-C784-6F2B5E4226B6}"/>
              </a:ext>
            </a:extLst>
          </p:cNvPr>
          <p:cNvSpPr txBox="1"/>
          <p:nvPr/>
        </p:nvSpPr>
        <p:spPr>
          <a:xfrm>
            <a:off x="5822462" y="2696295"/>
            <a:ext cx="1148861" cy="63054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A773C-F21C-D10B-33B5-743CF611CA14}"/>
              </a:ext>
            </a:extLst>
          </p:cNvPr>
          <p:cNvSpPr txBox="1"/>
          <p:nvPr/>
        </p:nvSpPr>
        <p:spPr>
          <a:xfrm>
            <a:off x="5557295" y="2634116"/>
            <a:ext cx="961292" cy="75809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4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dirty="0"/>
              <a:t>Target Engagement Duration scan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7AEDC-4EE8-8651-1E95-937448825948}"/>
              </a:ext>
            </a:extLst>
          </p:cNvPr>
          <p:cNvSpPr txBox="1"/>
          <p:nvPr/>
        </p:nvSpPr>
        <p:spPr>
          <a:xfrm>
            <a:off x="4036389" y="3574104"/>
            <a:ext cx="2934934" cy="64281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900" dirty="0"/>
              <a:t> Probe PD model using step pulses to examine the effects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EBBE302-1FE8-073E-7276-08C32FA18DC0}"/>
              </a:ext>
            </a:extLst>
          </p:cNvPr>
          <p:cNvSpPr/>
          <p:nvPr/>
        </p:nvSpPr>
        <p:spPr bwMode="auto">
          <a:xfrm>
            <a:off x="3868616" y="2784036"/>
            <a:ext cx="366860" cy="29698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5120A2-4479-EDAF-4D36-7E85CF086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563" y="673775"/>
            <a:ext cx="1563797" cy="1138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46DB7F3-6E3C-5925-0D46-365932FEC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332" y="2758457"/>
            <a:ext cx="1367224" cy="5978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A13E381-4D69-9159-6F9C-C6BF66115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995" y="3205886"/>
            <a:ext cx="1174980" cy="64281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15948C9-97F9-65AC-8D90-A5D4635CFB5D}"/>
              </a:ext>
            </a:extLst>
          </p:cNvPr>
          <p:cNvSpPr txBox="1"/>
          <p:nvPr/>
        </p:nvSpPr>
        <p:spPr>
          <a:xfrm>
            <a:off x="4004523" y="800814"/>
            <a:ext cx="1413131" cy="61220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dirty="0"/>
              <a:t>Examine target level changes upon probing with one of the pulses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16D156-2DEF-6A25-1BD6-F1813428DC89}"/>
              </a:ext>
            </a:extLst>
          </p:cNvPr>
          <p:cNvSpPr txBox="1"/>
          <p:nvPr/>
        </p:nvSpPr>
        <p:spPr>
          <a:xfrm>
            <a:off x="2180235" y="4010356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700FD8-45BB-B833-CCAC-E9E804E874B2}"/>
              </a:ext>
            </a:extLst>
          </p:cNvPr>
          <p:cNvSpPr txBox="1"/>
          <p:nvPr/>
        </p:nvSpPr>
        <p:spPr>
          <a:xfrm>
            <a:off x="4994290" y="3990941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2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7B293B7-1797-F2DC-B452-4F0AE53819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5124" y="3331128"/>
            <a:ext cx="1088756" cy="5911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E44124-93F4-787C-D05C-D1781DC1F8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3473" y="2863986"/>
            <a:ext cx="746860" cy="9811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0869E26-0CCC-3C41-B64F-B88C4F78A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249" y="2871376"/>
            <a:ext cx="1367224" cy="5978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8BE557B-8FCF-B7FB-204F-363FDABEDF97}"/>
              </a:ext>
            </a:extLst>
          </p:cNvPr>
          <p:cNvSpPr txBox="1"/>
          <p:nvPr/>
        </p:nvSpPr>
        <p:spPr>
          <a:xfrm>
            <a:off x="7706168" y="3990738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3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881ED54-8FD4-1797-D86C-5F7A73B333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4548" y="4620052"/>
            <a:ext cx="2518029" cy="196490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F9CEEBB-1B49-3F36-3686-641858A418D7}"/>
              </a:ext>
            </a:extLst>
          </p:cNvPr>
          <p:cNvSpPr txBox="1"/>
          <p:nvPr/>
        </p:nvSpPr>
        <p:spPr>
          <a:xfrm>
            <a:off x="10463767" y="4016135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A0DF7B-BA00-5A13-0B32-8B74AB4E0FF6}"/>
              </a:ext>
            </a:extLst>
          </p:cNvPr>
          <p:cNvSpPr txBox="1"/>
          <p:nvPr/>
        </p:nvSpPr>
        <p:spPr>
          <a:xfrm>
            <a:off x="2168671" y="6380813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A34243-5B10-D06D-AF9A-72EE17B612E7}"/>
              </a:ext>
            </a:extLst>
          </p:cNvPr>
          <p:cNvSpPr txBox="1"/>
          <p:nvPr/>
        </p:nvSpPr>
        <p:spPr>
          <a:xfrm>
            <a:off x="461230" y="4874496"/>
            <a:ext cx="1086476" cy="126838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" dirty="0"/>
              <a:t>Examine effect of few virtual drugs for debugging and understanding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8C3A95-B769-8906-7129-EDDE5BE827C6}"/>
              </a:ext>
            </a:extLst>
          </p:cNvPr>
          <p:cNvSpPr txBox="1"/>
          <p:nvPr/>
        </p:nvSpPr>
        <p:spPr>
          <a:xfrm>
            <a:off x="8172450" y="6453309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2CA294-72FB-B253-3225-3D38C4F0B11B}"/>
              </a:ext>
            </a:extLst>
          </p:cNvPr>
          <p:cNvSpPr/>
          <p:nvPr/>
        </p:nvSpPr>
        <p:spPr bwMode="auto">
          <a:xfrm>
            <a:off x="4214188" y="4658157"/>
            <a:ext cx="2579335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Test effects of large number of virtual compounds on outputs of interest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51F57B-CAC5-CBB0-1270-37FC05C51C80}"/>
              </a:ext>
            </a:extLst>
          </p:cNvPr>
          <p:cNvSpPr txBox="1"/>
          <p:nvPr/>
        </p:nvSpPr>
        <p:spPr>
          <a:xfrm>
            <a:off x="5067428" y="6443588"/>
            <a:ext cx="1109785" cy="32043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200" b="1" dirty="0">
                <a:solidFill>
                  <a:schemeClr val="accent3"/>
                </a:solidFill>
              </a:rPr>
              <a:t>STEP 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28CA50-77D7-2946-9163-029033FB5518}"/>
              </a:ext>
            </a:extLst>
          </p:cNvPr>
          <p:cNvSpPr/>
          <p:nvPr/>
        </p:nvSpPr>
        <p:spPr bwMode="auto">
          <a:xfrm>
            <a:off x="7150502" y="4658157"/>
            <a:ext cx="2579335" cy="1664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Processing results </a:t>
            </a:r>
          </a:p>
          <a:p>
            <a:pPr marL="342900" indent="-34290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AutoNum type="arabicPeriod"/>
            </a:pPr>
            <a:r>
              <a:rPr lang="en-US" sz="1600" kern="0" dirty="0">
                <a:solidFill>
                  <a:schemeClr val="tx1"/>
                </a:solidFill>
              </a:rPr>
              <a:t>Contour plots </a:t>
            </a:r>
          </a:p>
          <a:p>
            <a:pPr marL="342900" indent="-34290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AutoNum type="arabicPeriod"/>
            </a:pPr>
            <a:r>
              <a:rPr lang="en-US" sz="1600" kern="0" dirty="0">
                <a:solidFill>
                  <a:schemeClr val="tx1"/>
                </a:solidFill>
              </a:rPr>
              <a:t>Sensitivity analysis</a:t>
            </a:r>
          </a:p>
          <a:p>
            <a:pPr marL="342900" indent="-34290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AutoNum type="arabicPeriod"/>
            </a:pPr>
            <a:r>
              <a:rPr lang="en-US" sz="1600" kern="0" dirty="0">
                <a:solidFill>
                  <a:schemeClr val="tx1"/>
                </a:solidFill>
              </a:rPr>
              <a:t>Decision trees etc.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16x9_PPT_PresKit_Master_Jun22" id="{152CF312-DB66-3845-9ACD-EAE14C38A41B}" vid="{7835A864-F464-DE41-BF04-24EE990C8D34}"/>
    </a:ext>
  </a:extLst>
</a:theme>
</file>

<file path=ppt/theme/theme2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7412876807964B922578B5E5822D95" ma:contentTypeVersion="13" ma:contentTypeDescription="Create a new document." ma:contentTypeScope="" ma:versionID="194e283acf55c730a75ad35b6b98e3c4">
  <xsd:schema xmlns:xsd="http://www.w3.org/2001/XMLSchema" xmlns:xs="http://www.w3.org/2001/XMLSchema" xmlns:p="http://schemas.microsoft.com/office/2006/metadata/properties" xmlns:ns3="1d4f3069-c69a-46cb-8ed8-aba0ae9819dd" xmlns:ns4="496076f7-020c-4dbb-8f8b-74d3a3b98e51" targetNamespace="http://schemas.microsoft.com/office/2006/metadata/properties" ma:root="true" ma:fieldsID="f184df7d06b6fe3e85f1ad7ed415feec" ns3:_="" ns4:_="">
    <xsd:import namespace="1d4f3069-c69a-46cb-8ed8-aba0ae9819dd"/>
    <xsd:import namespace="496076f7-020c-4dbb-8f8b-74d3a3b98e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f3069-c69a-46cb-8ed8-aba0ae9819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076f7-020c-4dbb-8f8b-74d3a3b98e5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7684AE-5F64-4F4C-9D98-5BFC5ED30A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7A045B-39E7-4D71-B9CB-23ED7DD80B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4f3069-c69a-46cb-8ed8-aba0ae9819dd"/>
    <ds:schemaRef ds:uri="496076f7-020c-4dbb-8f8b-74d3a3b98e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FC8329-C6F9-417B-AFDE-5E22243E6E66}">
  <ds:schemaRefs>
    <ds:schemaRef ds:uri="http://schemas.microsoft.com/office/2006/metadata/properties"/>
    <ds:schemaRef ds:uri="1d4f3069-c69a-46cb-8ed8-aba0ae9819d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96076f7-020c-4dbb-8f8b-74d3a3b98e5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 </Template>
  <TotalTime>142</TotalTime>
  <Words>267</Words>
  <Application>Microsoft Macintosh PowerPoint</Application>
  <PresentationFormat>Widescreen</PresentationFormat>
  <Paragraphs>57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Cambria Math</vt:lpstr>
      <vt:lpstr>Wingdings</vt:lpstr>
      <vt:lpstr>GSK </vt:lpstr>
      <vt:lpstr>mTPA overview</vt:lpstr>
      <vt:lpstr>Overview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mTPA overview</dc:title>
  <dc:creator>Jaimit Parikh</dc:creator>
  <cp:lastModifiedBy>Jaimit Parikh</cp:lastModifiedBy>
  <cp:revision>3</cp:revision>
  <dcterms:created xsi:type="dcterms:W3CDTF">2023-03-02T15:13:11Z</dcterms:created>
  <dcterms:modified xsi:type="dcterms:W3CDTF">2023-03-02T17:36:09Z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0x010100FC7412876807964B922578B5E5822D95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